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7" r:id="rId1"/>
  </p:sldMasterIdLst>
  <p:notesMasterIdLst>
    <p:notesMasterId r:id="rId11"/>
  </p:notesMasterIdLst>
  <p:handoutMasterIdLst>
    <p:handoutMasterId r:id="rId12"/>
  </p:handoutMasterIdLst>
  <p:sldIdLst>
    <p:sldId id="279" r:id="rId2"/>
    <p:sldId id="270" r:id="rId3"/>
    <p:sldId id="271" r:id="rId4"/>
    <p:sldId id="272" r:id="rId5"/>
    <p:sldId id="273" r:id="rId6"/>
    <p:sldId id="274" r:id="rId7"/>
    <p:sldId id="275" r:id="rId8"/>
    <p:sldId id="276"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57" autoAdjust="0"/>
    <p:restoredTop sz="94660"/>
  </p:normalViewPr>
  <p:slideViewPr>
    <p:cSldViewPr snapToGrid="0">
      <p:cViewPr varScale="1">
        <p:scale>
          <a:sx n="107" d="100"/>
          <a:sy n="107" d="100"/>
        </p:scale>
        <p:origin x="168" y="240"/>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3/21/21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‹N›</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3/21/21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‹N›</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3/21/21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‹N›</a:t>
            </a:fld>
            <a:endParaRPr lang="en-US"/>
          </a:p>
        </p:txBody>
      </p:sp>
    </p:spTree>
    <p:extLst>
      <p:ext uri="{BB962C8B-B14F-4D97-AF65-F5344CB8AC3E}">
        <p14:creationId xmlns:p14="http://schemas.microsoft.com/office/powerpoint/2010/main" val="52523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3/21/21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‹N›</a:t>
            </a:fld>
            <a:endParaRPr lang="en-US"/>
          </a:p>
        </p:txBody>
      </p:sp>
    </p:spTree>
    <p:extLst>
      <p:ext uri="{BB962C8B-B14F-4D97-AF65-F5344CB8AC3E}">
        <p14:creationId xmlns:p14="http://schemas.microsoft.com/office/powerpoint/2010/main" val="402995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3/21/21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‹N›</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5964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3/21/21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‹N›</a:t>
            </a:fld>
            <a:endParaRPr lang="en-US"/>
          </a:p>
        </p:txBody>
      </p:sp>
    </p:spTree>
    <p:extLst>
      <p:ext uri="{BB962C8B-B14F-4D97-AF65-F5344CB8AC3E}">
        <p14:creationId xmlns:p14="http://schemas.microsoft.com/office/powerpoint/2010/main" val="422765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3/21/21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301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3/21/21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‹N›</a:t>
            </a:fld>
            <a:endParaRPr lang="en-US"/>
          </a:p>
        </p:txBody>
      </p:sp>
    </p:spTree>
    <p:extLst>
      <p:ext uri="{BB962C8B-B14F-4D97-AF65-F5344CB8AC3E}">
        <p14:creationId xmlns:p14="http://schemas.microsoft.com/office/powerpoint/2010/main" val="2653909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3/21/21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29409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3/21/21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145031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3/21/21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346762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3/21/21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317989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3/21/21</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410880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3/21/21</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7823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3/21/21</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122159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t>3/21/21</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25794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3/21/21</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93491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3/21/21</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‹N›</a:t>
            </a:fld>
            <a:endParaRPr lang="en-US"/>
          </a:p>
        </p:txBody>
      </p:sp>
    </p:spTree>
    <p:extLst>
      <p:ext uri="{BB962C8B-B14F-4D97-AF65-F5344CB8AC3E}">
        <p14:creationId xmlns:p14="http://schemas.microsoft.com/office/powerpoint/2010/main" val="378313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9BF3EA-1A78-4F07-BDC0-C8A1BD461199}" type="datetimeFigureOut">
              <a:rPr lang="en-US" smtClean="0"/>
              <a:pPr/>
              <a:t>3/21/21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1CF334-2D5C-4859-84A6-CA7E6E43FAEB}" type="slidenum">
              <a:rPr lang="en-US" smtClean="0"/>
              <a:pPr/>
              <a:t>‹N›</a:t>
            </a:fld>
            <a:endParaRPr lang="en-US"/>
          </a:p>
        </p:txBody>
      </p:sp>
    </p:spTree>
    <p:extLst>
      <p:ext uri="{BB962C8B-B14F-4D97-AF65-F5344CB8AC3E}">
        <p14:creationId xmlns:p14="http://schemas.microsoft.com/office/powerpoint/2010/main" val="370327758"/>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youtu.be/AcRMRl9akp4"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Category:Max_von_Pettenkofer" TargetMode="External"/><Relationship Id="rId2" Type="http://schemas.openxmlformats.org/officeDocument/2006/relationships/hyperlink" Target="http://www.schwangau.de/" TargetMode="External"/><Relationship Id="rId1" Type="http://schemas.openxmlformats.org/officeDocument/2006/relationships/slideLayout" Target="../slideLayouts/slideLayout2.xml"/><Relationship Id="rId4" Type="http://schemas.openxmlformats.org/officeDocument/2006/relationships/hyperlink" Target="mailto:Arosanoff@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6817" y="1439582"/>
            <a:ext cx="8520659" cy="4477558"/>
          </a:xfrm>
          <a:prstGeom prst="rect">
            <a:avLst/>
          </a:prstGeom>
        </p:spPr>
      </p:pic>
      <p:sp>
        <p:nvSpPr>
          <p:cNvPr id="5" name="Rectangle 4"/>
          <p:cNvSpPr/>
          <p:nvPr/>
        </p:nvSpPr>
        <p:spPr>
          <a:xfrm>
            <a:off x="3619501" y="228725"/>
            <a:ext cx="4952997" cy="707886"/>
          </a:xfrm>
          <a:prstGeom prst="rect">
            <a:avLst/>
          </a:prstGeom>
        </p:spPr>
        <p:txBody>
          <a:bodyPr wrap="square">
            <a:spAutoFit/>
          </a:bodyPr>
          <a:lstStyle/>
          <a:p>
            <a:pPr algn="ctr"/>
            <a:r>
              <a:rPr lang="en-US" sz="4000" b="1" dirty="0"/>
              <a:t>Abstract</a:t>
            </a:r>
          </a:p>
        </p:txBody>
      </p:sp>
      <p:pic>
        <p:nvPicPr>
          <p:cNvPr id="3" name="Picture 2">
            <a:extLst>
              <a:ext uri="{FF2B5EF4-FFF2-40B4-BE49-F238E27FC236}">
                <a16:creationId xmlns:a16="http://schemas.microsoft.com/office/drawing/2014/main" id="{40C17115-078A-4842-884A-B4054D53D936}"/>
              </a:ext>
            </a:extLst>
          </p:cNvPr>
          <p:cNvPicPr>
            <a:picLocks noChangeAspect="1"/>
          </p:cNvPicPr>
          <p:nvPr/>
        </p:nvPicPr>
        <p:blipFill>
          <a:blip r:embed="rId3"/>
          <a:stretch>
            <a:fillRect/>
          </a:stretch>
        </p:blipFill>
        <p:spPr>
          <a:xfrm>
            <a:off x="202759" y="140043"/>
            <a:ext cx="1303288" cy="1981200"/>
          </a:xfrm>
          <a:prstGeom prst="rect">
            <a:avLst/>
          </a:prstGeom>
        </p:spPr>
      </p:pic>
      <p:pic>
        <p:nvPicPr>
          <p:cNvPr id="7" name="Picture 6">
            <a:extLst>
              <a:ext uri="{FF2B5EF4-FFF2-40B4-BE49-F238E27FC236}">
                <a16:creationId xmlns:a16="http://schemas.microsoft.com/office/drawing/2014/main" id="{428BE8AD-28FC-4DFD-8034-CBF628099DE6}"/>
              </a:ext>
            </a:extLst>
          </p:cNvPr>
          <p:cNvPicPr>
            <a:picLocks noChangeAspect="1"/>
          </p:cNvPicPr>
          <p:nvPr/>
        </p:nvPicPr>
        <p:blipFill>
          <a:blip r:embed="rId4"/>
          <a:stretch>
            <a:fillRect/>
          </a:stretch>
        </p:blipFill>
        <p:spPr>
          <a:xfrm>
            <a:off x="10238123" y="198088"/>
            <a:ext cx="1808847" cy="1865110"/>
          </a:xfrm>
          <a:prstGeom prst="rect">
            <a:avLst/>
          </a:prstGeom>
        </p:spPr>
      </p:pic>
      <p:pic>
        <p:nvPicPr>
          <p:cNvPr id="9" name="Picture 8">
            <a:extLst>
              <a:ext uri="{FF2B5EF4-FFF2-40B4-BE49-F238E27FC236}">
                <a16:creationId xmlns:a16="http://schemas.microsoft.com/office/drawing/2014/main" id="{3986ED7F-A7FA-4C4C-8788-63226C37C151}"/>
              </a:ext>
            </a:extLst>
          </p:cNvPr>
          <p:cNvPicPr>
            <a:picLocks noChangeAspect="1"/>
          </p:cNvPicPr>
          <p:nvPr/>
        </p:nvPicPr>
        <p:blipFill>
          <a:blip r:embed="rId5"/>
          <a:stretch>
            <a:fillRect/>
          </a:stretch>
        </p:blipFill>
        <p:spPr>
          <a:xfrm>
            <a:off x="10758153" y="4498032"/>
            <a:ext cx="1071846" cy="1670304"/>
          </a:xfrm>
          <a:prstGeom prst="rect">
            <a:avLst/>
          </a:prstGeom>
        </p:spPr>
      </p:pic>
      <p:sp>
        <p:nvSpPr>
          <p:cNvPr id="10" name="TextBox 9">
            <a:extLst>
              <a:ext uri="{FF2B5EF4-FFF2-40B4-BE49-F238E27FC236}">
                <a16:creationId xmlns:a16="http://schemas.microsoft.com/office/drawing/2014/main" id="{1520E2B8-A9D6-4F10-9C96-B1C50AC7A971}"/>
              </a:ext>
            </a:extLst>
          </p:cNvPr>
          <p:cNvSpPr txBox="1"/>
          <p:nvPr/>
        </p:nvSpPr>
        <p:spPr>
          <a:xfrm>
            <a:off x="5585255" y="6266222"/>
            <a:ext cx="6606745" cy="469359"/>
          </a:xfrm>
          <a:prstGeom prst="rect">
            <a:avLst/>
          </a:prstGeom>
          <a:noFill/>
        </p:spPr>
        <p:txBody>
          <a:bodyPr wrap="square" rtlCol="0">
            <a:spAutoFit/>
          </a:bodyPr>
          <a:lstStyle/>
          <a:p>
            <a:r>
              <a:rPr lang="en-US" sz="1400" dirty="0"/>
              <a:t>First Presented at Global Magnesium COVID-19 Project Seminar, Feb 3, 2021</a:t>
            </a:r>
          </a:p>
          <a:p>
            <a:r>
              <a:rPr lang="en-US" sz="1050" dirty="0"/>
              <a:t>© 2021   CMER and B. Von Ehrlich</a:t>
            </a:r>
          </a:p>
        </p:txBody>
      </p:sp>
      <p:sp>
        <p:nvSpPr>
          <p:cNvPr id="11" name="TextBox 10">
            <a:extLst>
              <a:ext uri="{FF2B5EF4-FFF2-40B4-BE49-F238E27FC236}">
                <a16:creationId xmlns:a16="http://schemas.microsoft.com/office/drawing/2014/main" id="{42B0E2FF-37A9-45CB-BA95-4334EDD5CA80}"/>
              </a:ext>
            </a:extLst>
          </p:cNvPr>
          <p:cNvSpPr txBox="1"/>
          <p:nvPr/>
        </p:nvSpPr>
        <p:spPr>
          <a:xfrm>
            <a:off x="362001" y="5917140"/>
            <a:ext cx="5307279" cy="1138773"/>
          </a:xfrm>
          <a:prstGeom prst="rect">
            <a:avLst/>
          </a:prstGeom>
          <a:noFill/>
        </p:spPr>
        <p:txBody>
          <a:bodyPr wrap="square" rtlCol="0">
            <a:spAutoFit/>
          </a:bodyPr>
          <a:lstStyle/>
          <a:p>
            <a:r>
              <a:rPr lang="en-US" dirty="0"/>
              <a:t>Full Zoom Presentation can be viewed at:  </a:t>
            </a:r>
            <a:r>
              <a:rPr lang="en-US" dirty="0">
                <a:hlinkClick r:id="rId6"/>
              </a:rPr>
              <a:t>https://youtu.be/AcRMRl9akp4</a:t>
            </a:r>
            <a:endParaRPr lang="en-US" dirty="0"/>
          </a:p>
          <a:p>
            <a:r>
              <a:rPr lang="en-US" sz="1400" dirty="0">
                <a:solidFill>
                  <a:srgbClr val="00B050"/>
                </a:solidFill>
              </a:rPr>
              <a:t>(formal presentation begins about 5-6 min into video)</a:t>
            </a:r>
          </a:p>
          <a:p>
            <a:endParaRPr lang="en-US" dirty="0"/>
          </a:p>
        </p:txBody>
      </p:sp>
    </p:spTree>
    <p:extLst>
      <p:ext uri="{BB962C8B-B14F-4D97-AF65-F5344CB8AC3E}">
        <p14:creationId xmlns:p14="http://schemas.microsoft.com/office/powerpoint/2010/main" val="109022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717" y="609601"/>
            <a:ext cx="11119449" cy="5640474"/>
          </a:xfrm>
        </p:spPr>
        <p:txBody>
          <a:bodyPr anchor="t"/>
          <a:lstStyle/>
          <a:p>
            <a:pPr algn="ctr"/>
            <a:r>
              <a:rPr lang="en-US" sz="3600" b="1" dirty="0">
                <a:solidFill>
                  <a:schemeClr val="tx1"/>
                </a:solidFill>
              </a:rPr>
              <a:t>Abstract: </a:t>
            </a:r>
            <a:r>
              <a:rPr lang="en-US" sz="3600" b="1" dirty="0" err="1">
                <a:solidFill>
                  <a:schemeClr val="tx1"/>
                </a:solidFill>
              </a:rPr>
              <a:t>Paragone</a:t>
            </a:r>
            <a:r>
              <a:rPr lang="en-US" sz="3600" b="1" dirty="0">
                <a:solidFill>
                  <a:schemeClr val="tx1"/>
                </a:solidFill>
              </a:rPr>
              <a:t> Now II </a:t>
            </a:r>
            <a:br>
              <a:rPr lang="en-US" sz="3600" b="1" dirty="0">
                <a:solidFill>
                  <a:schemeClr val="tx1"/>
                </a:solidFill>
              </a:rPr>
            </a:br>
            <a:br>
              <a:rPr lang="en-US" sz="3600" dirty="0">
                <a:solidFill>
                  <a:schemeClr val="tx1"/>
                </a:solidFill>
              </a:rPr>
            </a:br>
            <a:r>
              <a:rPr lang="en-US" sz="3600" dirty="0">
                <a:solidFill>
                  <a:schemeClr val="tx1"/>
                </a:solidFill>
              </a:rPr>
              <a:t>Fragments and associations on Magnesium and Corona from the viewpoint of primary care</a:t>
            </a:r>
            <a:br>
              <a:rPr lang="en-US" sz="3600" dirty="0">
                <a:solidFill>
                  <a:schemeClr val="tx1"/>
                </a:solidFill>
              </a:rPr>
            </a:br>
            <a:br>
              <a:rPr lang="en-US" sz="3600" dirty="0">
                <a:solidFill>
                  <a:schemeClr val="tx1"/>
                </a:solidFill>
              </a:rPr>
            </a:br>
            <a:r>
              <a:rPr lang="en-US" sz="2400" b="1" dirty="0">
                <a:solidFill>
                  <a:schemeClr val="tx1"/>
                </a:solidFill>
              </a:rPr>
              <a:t>Dr. Bodo V. Ehrlich, MD - Internal Medicine – Kempten Germany</a:t>
            </a:r>
            <a:br>
              <a:rPr lang="en-US" sz="2400" b="1"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r>
              <a:rPr lang="en-US" sz="2400" dirty="0">
                <a:solidFill>
                  <a:schemeClr val="tx1"/>
                </a:solidFill>
              </a:rPr>
              <a:t>Discussion and presented in Global Magnesium Covid 19 project </a:t>
            </a:r>
            <a:br>
              <a:rPr lang="en-US" sz="2400" dirty="0">
                <a:solidFill>
                  <a:schemeClr val="tx1"/>
                </a:solidFill>
              </a:rPr>
            </a:br>
            <a:r>
              <a:rPr lang="en-US" sz="2400" dirty="0">
                <a:solidFill>
                  <a:schemeClr val="tx1"/>
                </a:solidFill>
              </a:rPr>
              <a:t>by CMER (Pahoa USA) in Cooperation with SDRM (</a:t>
            </a:r>
            <a:r>
              <a:rPr lang="en-US" sz="2400" dirty="0" err="1">
                <a:solidFill>
                  <a:schemeClr val="tx1"/>
                </a:solidFill>
              </a:rPr>
              <a:t>Paris,Rome</a:t>
            </a:r>
            <a:r>
              <a:rPr lang="en-US" sz="2400" dirty="0">
                <a:solidFill>
                  <a:schemeClr val="tx1"/>
                </a:solidFill>
              </a:rPr>
              <a:t>), Gesellschaft </a:t>
            </a:r>
            <a:r>
              <a:rPr lang="en-US" sz="2400" dirty="0" err="1">
                <a:solidFill>
                  <a:schemeClr val="tx1"/>
                </a:solidFill>
              </a:rPr>
              <a:t>für</a:t>
            </a:r>
            <a:r>
              <a:rPr lang="en-US" sz="2400" dirty="0">
                <a:solidFill>
                  <a:schemeClr val="tx1"/>
                </a:solidFill>
              </a:rPr>
              <a:t> </a:t>
            </a:r>
            <a:r>
              <a:rPr lang="en-US" sz="2400" dirty="0" err="1">
                <a:solidFill>
                  <a:schemeClr val="tx1"/>
                </a:solidFill>
              </a:rPr>
              <a:t>Magnesiumforschung</a:t>
            </a:r>
            <a:r>
              <a:rPr lang="en-US" sz="2400" dirty="0">
                <a:solidFill>
                  <a:schemeClr val="tx1"/>
                </a:solidFill>
              </a:rPr>
              <a:t> (Stuttgart)February 2021</a:t>
            </a:r>
            <a:br>
              <a:rPr lang="en-US" sz="2400" dirty="0">
                <a:solidFill>
                  <a:schemeClr val="tx1"/>
                </a:solidFill>
              </a:rPr>
            </a:br>
            <a:r>
              <a:rPr lang="en-US" sz="2400" dirty="0">
                <a:solidFill>
                  <a:schemeClr val="tx1"/>
                </a:solidFill>
              </a:rPr>
              <a:t>© 2021 CMER and B. Von Ehrlich</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124" y="1045029"/>
            <a:ext cx="10823275" cy="5081135"/>
          </a:xfrm>
        </p:spPr>
        <p:txBody>
          <a:bodyPr>
            <a:normAutofit/>
          </a:bodyPr>
          <a:lstStyle/>
          <a:p>
            <a:pPr marL="0" indent="0">
              <a:buNone/>
            </a:pPr>
            <a:r>
              <a:rPr lang="en-US" dirty="0" err="1"/>
              <a:t>Covid</a:t>
            </a:r>
            <a:r>
              <a:rPr lang="en-US" dirty="0"/>
              <a:t> 19 is a worldwide challenge for all people, science and politics. The public discussion is</a:t>
            </a:r>
          </a:p>
          <a:p>
            <a:pPr marL="0" indent="0">
              <a:buNone/>
            </a:pPr>
            <a:r>
              <a:rPr lang="en-US" dirty="0"/>
              <a:t>predominated by Virologists and political restrictions focusing on the Virus, the prevention of its</a:t>
            </a:r>
          </a:p>
          <a:p>
            <a:pPr marL="0" indent="0">
              <a:buNone/>
            </a:pPr>
            <a:r>
              <a:rPr lang="en-US" dirty="0"/>
              <a:t>spreading and specific immunization. Paralleling the historical situation more than 120 years ago</a:t>
            </a:r>
          </a:p>
          <a:p>
            <a:pPr marL="0" indent="0">
              <a:buNone/>
            </a:pPr>
            <a:r>
              <a:rPr lang="en-US" dirty="0"/>
              <a:t>when Robert Koch was one of those who detected bacteria as disease causing agents the reflections</a:t>
            </a:r>
          </a:p>
          <a:p>
            <a:pPr marL="0" indent="0">
              <a:buNone/>
            </a:pPr>
            <a:r>
              <a:rPr lang="en-US" dirty="0"/>
              <a:t>concerning the influence and importance's of individual conditions that were presented by Max</a:t>
            </a:r>
          </a:p>
          <a:p>
            <a:pPr marL="0" indent="0">
              <a:buNone/>
            </a:pPr>
            <a:r>
              <a:rPr lang="en-US" dirty="0"/>
              <a:t>v. </a:t>
            </a:r>
            <a:r>
              <a:rPr lang="en-US" dirty="0" err="1"/>
              <a:t>Pettenkofer</a:t>
            </a:r>
            <a:r>
              <a:rPr lang="en-US" dirty="0"/>
              <a:t> – that are similarly underestimated in the actual viral attack situation. Therefore</a:t>
            </a:r>
          </a:p>
          <a:p>
            <a:pPr marL="0" indent="0">
              <a:buNone/>
            </a:pPr>
            <a:r>
              <a:rPr lang="en-US" dirty="0"/>
              <a:t>metaphoric “</a:t>
            </a:r>
            <a:r>
              <a:rPr lang="en-US" dirty="0" err="1"/>
              <a:t>Paragone</a:t>
            </a:r>
            <a:r>
              <a:rPr lang="en-US" dirty="0"/>
              <a:t>“ which means </a:t>
            </a:r>
            <a:r>
              <a:rPr lang="en-US" u="sng" dirty="0"/>
              <a:t>call for different scientific views </a:t>
            </a:r>
            <a:r>
              <a:rPr lang="en-US" dirty="0"/>
              <a:t>is of importance today. </a:t>
            </a:r>
          </a:p>
          <a:p>
            <a:pPr marL="0" indent="0">
              <a:buNone/>
            </a:pPr>
            <a:endParaRPr lang="en-US" dirty="0"/>
          </a:p>
          <a:p>
            <a:pPr marL="0" indent="0">
              <a:buNone/>
            </a:pPr>
            <a:r>
              <a:rPr lang="en-US" dirty="0"/>
              <a:t>The presentation describes the efforts against the Corona Virus from the viewpoint of every day </a:t>
            </a:r>
            <a:br>
              <a:rPr lang="en-US" dirty="0"/>
            </a:br>
            <a:r>
              <a:rPr lang="en-US" dirty="0"/>
              <a:t>primary care medicine with special experience with the role of magnesium in health. </a:t>
            </a:r>
            <a:br>
              <a:rPr lang="en-US" dirty="0"/>
            </a:br>
            <a:endParaRPr lang="en-US" dirty="0"/>
          </a:p>
          <a:p>
            <a:pPr marL="0" indent="0">
              <a:buNone/>
            </a:pPr>
            <a:r>
              <a:rPr lang="en-US" dirty="0"/>
              <a:t>Chapters highlight the connection of </a:t>
            </a:r>
            <a:r>
              <a:rPr lang="en-US" dirty="0" err="1"/>
              <a:t>Covid</a:t>
            </a:r>
            <a:r>
              <a:rPr lang="en-US" dirty="0"/>
              <a:t> 19 and magnesium:</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503" y="2070340"/>
            <a:ext cx="10972800" cy="4085968"/>
          </a:xfrm>
        </p:spPr>
        <p:txBody>
          <a:bodyPr/>
          <a:lstStyle/>
          <a:p>
            <a:pPr marL="0" indent="0">
              <a:buNone/>
            </a:pPr>
            <a:r>
              <a:rPr lang="en-US" b="1" dirty="0"/>
              <a:t>Detecting </a:t>
            </a:r>
            <a:r>
              <a:rPr lang="en-US" b="1" u="sng" dirty="0"/>
              <a:t>acute</a:t>
            </a:r>
            <a:r>
              <a:rPr lang="en-US" b="1" dirty="0"/>
              <a:t> Magnesium-depletion </a:t>
            </a:r>
            <a:r>
              <a:rPr lang="en-US" dirty="0"/>
              <a:t>by means of first glance recognizable </a:t>
            </a:r>
            <a:r>
              <a:rPr lang="en-US" b="1" u="sng" dirty="0"/>
              <a:t>SYMPTOMS</a:t>
            </a:r>
            <a:r>
              <a:rPr lang="en-US" dirty="0"/>
              <a:t>: </a:t>
            </a:r>
          </a:p>
          <a:p>
            <a:pPr marL="0" indent="0">
              <a:buNone/>
            </a:pPr>
            <a:r>
              <a:rPr lang="en-US" dirty="0"/>
              <a:t>e.g. Raynaud syndrome and eyelid twitching (‘</a:t>
            </a:r>
            <a:r>
              <a:rPr lang="en-US" dirty="0" err="1"/>
              <a:t>talkshow</a:t>
            </a:r>
            <a:r>
              <a:rPr lang="en-US" dirty="0"/>
              <a:t> sign’ as eponym) by taking magnesium depletion into account in the right moment (Kairos’-principle), by means of laboratory and recognizing TRACKS of chronic magnesium depletion by physiology. </a:t>
            </a:r>
            <a:br>
              <a:rPr lang="en-US" dirty="0"/>
            </a:br>
            <a:endParaRPr lang="en-US" dirty="0"/>
          </a:p>
          <a:p>
            <a:pPr marL="0" indent="0">
              <a:buNone/>
            </a:pPr>
            <a:r>
              <a:rPr lang="en-US" dirty="0"/>
              <a:t>Mask wearing intolerance seems to be associated with lack of magnesium in some (not all) patients by disposing them to hyperventilation.</a:t>
            </a:r>
          </a:p>
        </p:txBody>
      </p:sp>
      <p:sp>
        <p:nvSpPr>
          <p:cNvPr id="5" name="TextBox 4"/>
          <p:cNvSpPr txBox="1"/>
          <p:nvPr/>
        </p:nvSpPr>
        <p:spPr>
          <a:xfrm>
            <a:off x="1923691" y="422694"/>
            <a:ext cx="7970807" cy="707886"/>
          </a:xfrm>
          <a:prstGeom prst="rect">
            <a:avLst/>
          </a:prstGeom>
          <a:noFill/>
        </p:spPr>
        <p:txBody>
          <a:bodyPr wrap="square" rtlCol="0">
            <a:spAutoFit/>
          </a:bodyPr>
          <a:lstStyle/>
          <a:p>
            <a:pPr algn="ctr"/>
            <a:r>
              <a:rPr lang="en-US" sz="4000" dirty="0"/>
              <a:t>Chapter 1</a:t>
            </a:r>
          </a:p>
        </p:txBody>
      </p:sp>
    </p:spTree>
    <p:extLst>
      <p:ext uri="{BB962C8B-B14F-4D97-AF65-F5344CB8AC3E}">
        <p14:creationId xmlns:p14="http://schemas.microsoft.com/office/powerpoint/2010/main" val="20576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Experiences with </a:t>
            </a:r>
            <a:r>
              <a:rPr lang="en-US" b="1" dirty="0"/>
              <a:t>pulse wave velocity technique </a:t>
            </a:r>
            <a:r>
              <a:rPr lang="en-US" dirty="0"/>
              <a:t>elucidates the connection of long term magnesium depletion with </a:t>
            </a:r>
            <a:r>
              <a:rPr lang="en-US" b="1" dirty="0"/>
              <a:t>early vascular aging (EVA). </a:t>
            </a:r>
            <a:br>
              <a:rPr lang="en-US" dirty="0"/>
            </a:br>
            <a:br>
              <a:rPr lang="en-US" dirty="0"/>
            </a:br>
            <a:r>
              <a:rPr lang="en-US" dirty="0"/>
              <a:t>Positive effects of magnesium treatment with documented, “anti-aging“ effects on microvascular parameters are discussed. </a:t>
            </a:r>
            <a:br>
              <a:rPr lang="en-US" dirty="0"/>
            </a:br>
            <a:br>
              <a:rPr lang="en-US" dirty="0"/>
            </a:br>
            <a:r>
              <a:rPr lang="en-US" dirty="0"/>
              <a:t>Importance in relation to </a:t>
            </a:r>
            <a:r>
              <a:rPr lang="en-US" dirty="0" err="1"/>
              <a:t>Covid</a:t>
            </a:r>
            <a:r>
              <a:rPr lang="en-US" dirty="0"/>
              <a:t> 19 derives from the established fact that people with diseases underlying microvascular EVA are at higher risk with corona infection.</a:t>
            </a:r>
          </a:p>
        </p:txBody>
      </p:sp>
      <p:sp>
        <p:nvSpPr>
          <p:cNvPr id="5" name="TextBox 4"/>
          <p:cNvSpPr txBox="1"/>
          <p:nvPr/>
        </p:nvSpPr>
        <p:spPr>
          <a:xfrm>
            <a:off x="1923691" y="422694"/>
            <a:ext cx="8367622" cy="707886"/>
          </a:xfrm>
          <a:prstGeom prst="rect">
            <a:avLst/>
          </a:prstGeom>
          <a:noFill/>
        </p:spPr>
        <p:txBody>
          <a:bodyPr wrap="square" rtlCol="0">
            <a:spAutoFit/>
          </a:bodyPr>
          <a:lstStyle/>
          <a:p>
            <a:pPr algn="ctr"/>
            <a:r>
              <a:rPr lang="en-US" sz="4000" dirty="0"/>
              <a:t>Chapter 2</a:t>
            </a:r>
          </a:p>
        </p:txBody>
      </p:sp>
    </p:spTree>
    <p:extLst>
      <p:ext uri="{BB962C8B-B14F-4D97-AF65-F5344CB8AC3E}">
        <p14:creationId xmlns:p14="http://schemas.microsoft.com/office/powerpoint/2010/main" val="179458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Communication with patients </a:t>
            </a:r>
            <a:r>
              <a:rPr lang="en-US" dirty="0"/>
              <a:t>of Magnesium-associated problems as an important challenge to achieve long term compliance of patients is a focus, and practical tools are presented. </a:t>
            </a:r>
            <a:br>
              <a:rPr lang="en-US" dirty="0"/>
            </a:br>
            <a:br>
              <a:rPr lang="en-US" dirty="0"/>
            </a:br>
            <a:r>
              <a:rPr lang="en-US" dirty="0"/>
              <a:t>In words: </a:t>
            </a:r>
            <a:r>
              <a:rPr lang="en-US" b="1" dirty="0"/>
              <a:t>Magnesium modulates and improves resilience</a:t>
            </a:r>
            <a:r>
              <a:rPr lang="en-US" dirty="0"/>
              <a:t>. Case reports with effect up to five years are presented.</a:t>
            </a:r>
          </a:p>
        </p:txBody>
      </p:sp>
      <p:sp>
        <p:nvSpPr>
          <p:cNvPr id="6" name="TextBox 5"/>
          <p:cNvSpPr txBox="1"/>
          <p:nvPr/>
        </p:nvSpPr>
        <p:spPr>
          <a:xfrm>
            <a:off x="1923691" y="422694"/>
            <a:ext cx="8367622" cy="707886"/>
          </a:xfrm>
          <a:prstGeom prst="rect">
            <a:avLst/>
          </a:prstGeom>
          <a:noFill/>
        </p:spPr>
        <p:txBody>
          <a:bodyPr wrap="square" rtlCol="0">
            <a:spAutoFit/>
          </a:bodyPr>
          <a:lstStyle/>
          <a:p>
            <a:pPr algn="ctr"/>
            <a:r>
              <a:rPr lang="en-US" sz="4000" dirty="0"/>
              <a:t>Chapter 3</a:t>
            </a:r>
          </a:p>
        </p:txBody>
      </p:sp>
    </p:spTree>
    <p:extLst>
      <p:ext uri="{BB962C8B-B14F-4D97-AF65-F5344CB8AC3E}">
        <p14:creationId xmlns:p14="http://schemas.microsoft.com/office/powerpoint/2010/main" val="2493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4294" y="1871932"/>
            <a:ext cx="9049110" cy="3785652"/>
          </a:xfrm>
          <a:prstGeom prst="rect">
            <a:avLst/>
          </a:prstGeom>
          <a:noFill/>
        </p:spPr>
        <p:txBody>
          <a:bodyPr wrap="square" rtlCol="0">
            <a:spAutoFit/>
          </a:bodyPr>
          <a:lstStyle/>
          <a:p>
            <a:r>
              <a:rPr lang="en-US" sz="2400" dirty="0"/>
              <a:t>The author favors use of serum </a:t>
            </a:r>
            <a:r>
              <a:rPr lang="en-US" sz="2400" b="1" dirty="0"/>
              <a:t>Mg/Ca-Quotient </a:t>
            </a:r>
            <a:r>
              <a:rPr lang="en-US" sz="2400" dirty="0"/>
              <a:t>(both given in mmol/l) as a useful, practical, cheap and in means of detecting in individual patients often superior parameter: Serum Mg/Ca ≥ 0,36 optimal 0,4 is the aim. </a:t>
            </a:r>
            <a:br>
              <a:rPr lang="en-US" sz="2400" dirty="0"/>
            </a:br>
            <a:endParaRPr lang="en-US" sz="2400" dirty="0"/>
          </a:p>
          <a:p>
            <a:r>
              <a:rPr lang="en-US" sz="2400" dirty="0"/>
              <a:t>Background:</a:t>
            </a:r>
          </a:p>
          <a:p>
            <a:r>
              <a:rPr lang="en-US" sz="2400" dirty="0"/>
              <a:t>Magnesium depletion is widely underestimated due to </a:t>
            </a:r>
            <a:r>
              <a:rPr lang="en-US" sz="2400" b="1" dirty="0"/>
              <a:t>under sampling</a:t>
            </a:r>
            <a:r>
              <a:rPr lang="en-US" sz="2400" dirty="0"/>
              <a:t>. Long-term successful individual and non successful results of supplementation are shown in relation to Magnesium in serum alone.</a:t>
            </a:r>
          </a:p>
        </p:txBody>
      </p:sp>
      <p:sp>
        <p:nvSpPr>
          <p:cNvPr id="7" name="TextBox 6"/>
          <p:cNvSpPr txBox="1"/>
          <p:nvPr/>
        </p:nvSpPr>
        <p:spPr>
          <a:xfrm>
            <a:off x="1923691" y="422694"/>
            <a:ext cx="8367622" cy="707886"/>
          </a:xfrm>
          <a:prstGeom prst="rect">
            <a:avLst/>
          </a:prstGeom>
          <a:noFill/>
        </p:spPr>
        <p:txBody>
          <a:bodyPr wrap="square" rtlCol="0">
            <a:spAutoFit/>
          </a:bodyPr>
          <a:lstStyle/>
          <a:p>
            <a:pPr algn="ctr"/>
            <a:r>
              <a:rPr lang="en-US" sz="4000" dirty="0"/>
              <a:t>Chapter 4</a:t>
            </a:r>
          </a:p>
        </p:txBody>
      </p:sp>
    </p:spTree>
    <p:extLst>
      <p:ext uri="{BB962C8B-B14F-4D97-AF65-F5344CB8AC3E}">
        <p14:creationId xmlns:p14="http://schemas.microsoft.com/office/powerpoint/2010/main" val="362956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3691" y="422694"/>
            <a:ext cx="8367622" cy="707886"/>
          </a:xfrm>
          <a:prstGeom prst="rect">
            <a:avLst/>
          </a:prstGeom>
          <a:noFill/>
        </p:spPr>
        <p:txBody>
          <a:bodyPr wrap="square" rtlCol="0">
            <a:spAutoFit/>
          </a:bodyPr>
          <a:lstStyle/>
          <a:p>
            <a:pPr algn="ctr"/>
            <a:r>
              <a:rPr lang="en-US" sz="4000" dirty="0"/>
              <a:t>Chapter 5</a:t>
            </a:r>
          </a:p>
        </p:txBody>
      </p:sp>
      <p:sp>
        <p:nvSpPr>
          <p:cNvPr id="7" name="Rectangle 6"/>
          <p:cNvSpPr/>
          <p:nvPr/>
        </p:nvSpPr>
        <p:spPr>
          <a:xfrm>
            <a:off x="1552754" y="2136339"/>
            <a:ext cx="8936967" cy="2677656"/>
          </a:xfrm>
          <a:prstGeom prst="rect">
            <a:avLst/>
          </a:prstGeom>
        </p:spPr>
        <p:txBody>
          <a:bodyPr wrap="square">
            <a:spAutoFit/>
          </a:bodyPr>
          <a:lstStyle/>
          <a:p>
            <a:r>
              <a:rPr lang="en-US" sz="2400" dirty="0"/>
              <a:t>Cases of elderly patients who survived Covid infection and all had good Serum Mg/Ca and a case of </a:t>
            </a:r>
            <a:r>
              <a:rPr lang="en-US" sz="2400" b="1" dirty="0"/>
              <a:t>post corona syndrome </a:t>
            </a:r>
            <a:r>
              <a:rPr lang="en-US" sz="2400" dirty="0"/>
              <a:t>successfully treated with hybrid Magnesium orally and parenterally could carefully underline that the strategy of long term supplementation of magnesium (in combination with zinc and Vitamin D) is rational to protect patients by improving their individual resilience.</a:t>
            </a:r>
          </a:p>
        </p:txBody>
      </p:sp>
    </p:spTree>
    <p:extLst>
      <p:ext uri="{BB962C8B-B14F-4D97-AF65-F5344CB8AC3E}">
        <p14:creationId xmlns:p14="http://schemas.microsoft.com/office/powerpoint/2010/main" val="24942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80" y="1253331"/>
            <a:ext cx="11050438" cy="4351338"/>
          </a:xfrm>
        </p:spPr>
        <p:txBody>
          <a:bodyPr>
            <a:noAutofit/>
          </a:bodyPr>
          <a:lstStyle/>
          <a:p>
            <a:pPr marL="0" indent="0">
              <a:buNone/>
            </a:pPr>
            <a:r>
              <a:rPr lang="en-US" sz="2000" dirty="0" err="1"/>
              <a:t>Paragone</a:t>
            </a:r>
            <a:r>
              <a:rPr lang="en-US" sz="2000" dirty="0"/>
              <a:t> – 1637 Giovanni Francesco Barbieri </a:t>
            </a:r>
            <a:r>
              <a:rPr lang="en-US" sz="2000" dirty="0" err="1"/>
              <a:t>pittura</a:t>
            </a:r>
            <a:r>
              <a:rPr lang="en-US" sz="2000" dirty="0"/>
              <a:t> </a:t>
            </a:r>
            <a:r>
              <a:rPr lang="en-US" sz="2000" dirty="0" err="1"/>
              <a:t>scultura</a:t>
            </a:r>
            <a:r>
              <a:rPr lang="en-US" sz="2000" dirty="0"/>
              <a:t> Wikimedia commons Wikipedia</a:t>
            </a:r>
          </a:p>
          <a:p>
            <a:pPr marL="0" indent="0">
              <a:buNone/>
            </a:pPr>
            <a:r>
              <a:rPr lang="en-US" sz="2000" dirty="0" err="1"/>
              <a:t>gemeinfrei</a:t>
            </a:r>
            <a:endParaRPr lang="en-US" sz="2000" dirty="0"/>
          </a:p>
          <a:p>
            <a:pPr marL="0" indent="0">
              <a:buNone/>
            </a:pPr>
            <a:r>
              <a:rPr lang="en-US" sz="2000" dirty="0"/>
              <a:t>Robert Koch RKI.de Robert Koch Institute – consent</a:t>
            </a:r>
          </a:p>
          <a:p>
            <a:pPr marL="0" indent="0">
              <a:buNone/>
            </a:pPr>
            <a:r>
              <a:rPr lang="en-US" sz="2000" dirty="0"/>
              <a:t>RKI pictogram </a:t>
            </a:r>
            <a:r>
              <a:rPr lang="en-US" sz="2000" dirty="0" err="1"/>
              <a:t>Covid</a:t>
            </a:r>
            <a:r>
              <a:rPr lang="en-US" sz="2000" dirty="0"/>
              <a:t> 19 RKI.de – consent</a:t>
            </a:r>
          </a:p>
          <a:p>
            <a:pPr marL="0" indent="0">
              <a:buNone/>
            </a:pPr>
            <a:r>
              <a:rPr lang="en-US" sz="2000" dirty="0"/>
              <a:t>Neuschwanstein castle © Tourist Information </a:t>
            </a:r>
            <a:r>
              <a:rPr lang="en-US" sz="2000" dirty="0" err="1"/>
              <a:t>Schwangau</a:t>
            </a:r>
            <a:r>
              <a:rPr lang="en-US" sz="2000" dirty="0"/>
              <a:t>/Tanner </a:t>
            </a:r>
            <a:r>
              <a:rPr lang="en-US" sz="2000" dirty="0" err="1"/>
              <a:t>Werbung</a:t>
            </a:r>
            <a:r>
              <a:rPr lang="en-US" sz="2000" dirty="0"/>
              <a:t> </a:t>
            </a:r>
            <a:r>
              <a:rPr lang="en-US" sz="2000" dirty="0">
                <a:hlinkClick r:id="rId2"/>
              </a:rPr>
              <a:t>www.schwangau.de</a:t>
            </a:r>
            <a:endParaRPr lang="en-US" sz="2000" dirty="0"/>
          </a:p>
          <a:p>
            <a:pPr marL="0" indent="0">
              <a:buNone/>
            </a:pPr>
            <a:r>
              <a:rPr lang="en-US" sz="2000" dirty="0"/>
              <a:t>	by consent</a:t>
            </a:r>
          </a:p>
          <a:p>
            <a:pPr marL="0" indent="0">
              <a:buNone/>
            </a:pPr>
            <a:r>
              <a:rPr lang="en-US" sz="2000" dirty="0"/>
              <a:t>Max v. </a:t>
            </a:r>
            <a:r>
              <a:rPr lang="en-US" sz="2000" dirty="0" err="1"/>
              <a:t>Pettenkofer</a:t>
            </a:r>
            <a:r>
              <a:rPr lang="en-US" sz="2000" dirty="0"/>
              <a:t> ca. 1860, </a:t>
            </a:r>
            <a:r>
              <a:rPr lang="en-US" sz="2000" dirty="0" err="1"/>
              <a:t>pict</a:t>
            </a:r>
            <a:r>
              <a:rPr lang="en-US" sz="2000" dirty="0"/>
              <a:t> of F. </a:t>
            </a:r>
            <a:r>
              <a:rPr lang="en-US" sz="2000" dirty="0" err="1"/>
              <a:t>Hanfstaengel</a:t>
            </a:r>
            <a:r>
              <a:rPr lang="en-US" sz="2000" dirty="0"/>
              <a:t> (</a:t>
            </a:r>
            <a:r>
              <a:rPr lang="en-US" sz="2000" dirty="0" err="1"/>
              <a:t>Gemeinfreies</a:t>
            </a:r>
            <a:r>
              <a:rPr lang="en-US" sz="2000" dirty="0"/>
              <a:t> </a:t>
            </a:r>
            <a:r>
              <a:rPr lang="en-US" sz="2000" dirty="0" err="1"/>
              <a:t>Foto</a:t>
            </a:r>
            <a:r>
              <a:rPr lang="en-US" sz="2000" dirty="0"/>
              <a:t> </a:t>
            </a:r>
            <a:r>
              <a:rPr lang="en-US" sz="2000" dirty="0" err="1"/>
              <a:t>Wikisource</a:t>
            </a:r>
            <a:r>
              <a:rPr lang="en-US" sz="2000" dirty="0"/>
              <a:t>:</a:t>
            </a:r>
          </a:p>
          <a:p>
            <a:pPr marL="0" indent="0">
              <a:buNone/>
            </a:pPr>
            <a:r>
              <a:rPr lang="en-US" sz="2000" dirty="0">
                <a:hlinkClick r:id="rId3"/>
              </a:rPr>
              <a:t>https://commons.wikimedia.org/wiki/Category:Max_von_Pettenkofer</a:t>
            </a:r>
            <a:endParaRPr lang="en-US" sz="2000" dirty="0"/>
          </a:p>
          <a:p>
            <a:pPr marL="0" indent="0">
              <a:buNone/>
            </a:pPr>
            <a:endParaRPr lang="en-US" sz="2000" dirty="0"/>
          </a:p>
          <a:p>
            <a:pPr marL="0" indent="0">
              <a:buNone/>
            </a:pPr>
            <a:r>
              <a:rPr lang="en-US" sz="2000" dirty="0"/>
              <a:t>From the author’s Private collection of pictures: Presentation’s slides  5,6,7,8,9,10,11,12,13,14,16,17,18,19,21,22,23,</a:t>
            </a:r>
          </a:p>
          <a:p>
            <a:pPr marL="0" indent="0">
              <a:buNone/>
            </a:pPr>
            <a:r>
              <a:rPr lang="en-US" sz="2000" dirty="0"/>
              <a:t>16,28,29,30,31,34,35,36,37,39,40,41,42,43,44,45,46,56,57,59,63</a:t>
            </a:r>
          </a:p>
          <a:p>
            <a:pPr marL="0" indent="0">
              <a:buNone/>
            </a:pPr>
            <a:r>
              <a:rPr lang="en-US" sz="2000" dirty="0"/>
              <a:t>For further information contact:  </a:t>
            </a:r>
            <a:r>
              <a:rPr lang="en-US" sz="2000" dirty="0">
                <a:hlinkClick r:id="rId4"/>
              </a:rPr>
              <a:t>Arosanoff@gmail.com</a:t>
            </a:r>
            <a:r>
              <a:rPr lang="en-US" sz="2000" dirty="0"/>
              <a:t>    CMER </a:t>
            </a:r>
          </a:p>
        </p:txBody>
      </p:sp>
      <p:sp>
        <p:nvSpPr>
          <p:cNvPr id="5" name="TextBox 4"/>
          <p:cNvSpPr txBox="1"/>
          <p:nvPr/>
        </p:nvSpPr>
        <p:spPr>
          <a:xfrm>
            <a:off x="1923691" y="422694"/>
            <a:ext cx="8367622" cy="707886"/>
          </a:xfrm>
          <a:prstGeom prst="rect">
            <a:avLst/>
          </a:prstGeom>
          <a:noFill/>
        </p:spPr>
        <p:txBody>
          <a:bodyPr wrap="square" rtlCol="0">
            <a:spAutoFit/>
          </a:bodyPr>
          <a:lstStyle/>
          <a:p>
            <a:pPr algn="ctr"/>
            <a:r>
              <a:rPr lang="en-US" sz="4000" dirty="0"/>
              <a:t>Sources</a:t>
            </a:r>
          </a:p>
        </p:txBody>
      </p:sp>
    </p:spTree>
    <p:extLst>
      <p:ext uri="{BB962C8B-B14F-4D97-AF65-F5344CB8AC3E}">
        <p14:creationId xmlns:p14="http://schemas.microsoft.com/office/powerpoint/2010/main" val="251990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4629</TotalTime>
  <Words>741</Words>
  <Application>Microsoft Macintosh PowerPoint</Application>
  <PresentationFormat>Widescreen</PresentationFormat>
  <Paragraphs>43</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Palatino Linotype</vt:lpstr>
      <vt:lpstr>Trebuchet MS</vt:lpstr>
      <vt:lpstr>Wingdings 3</vt:lpstr>
      <vt:lpstr>Facet</vt:lpstr>
      <vt:lpstr>Presentazione standard di PowerPoint</vt:lpstr>
      <vt:lpstr>Abstract: Paragone Now II   Fragments and associations on Magnesium and Corona from the viewpoint of primary care  Dr. Bodo V. Ehrlich, MD - Internal Medicine – Kempten Germany      Discussion and presented in Global Magnesium Covid 19 project  by CMER (Pahoa USA) in Cooperation with SDRM (Paris,Rome), Gesellschaft für Magnesiumforschung (Stuttgart)February 2021 © 2021 CMER and B. Von Ehrlich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Paragone Now II - Fragments and associations on Magnesium and Corona from the viewpoint of primary care  Dr. med Bodo v. Ehrlich MD for internal medicine – Kempten Germany   Discussion and presented in Global Magnesium Covid 19 project  by CMER (Pahoa USA) in Cooperation with SDRM (Paris,Rome), Gesellschaft für Magnesiumforschung(Stuttgart)February 2021</dc:title>
  <dc:creator>Mary</dc:creator>
  <cp:lastModifiedBy>SDRM Society</cp:lastModifiedBy>
  <cp:revision>21</cp:revision>
  <dcterms:created xsi:type="dcterms:W3CDTF">2021-03-04T21:19:54Z</dcterms:created>
  <dcterms:modified xsi:type="dcterms:W3CDTF">2021-03-21T19:03:32Z</dcterms:modified>
</cp:coreProperties>
</file>